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6" r:id="rId4"/>
    <p:sldId id="267" r:id="rId5"/>
    <p:sldId id="265" r:id="rId6"/>
    <p:sldId id="269" r:id="rId7"/>
    <p:sldId id="258" r:id="rId8"/>
    <p:sldId id="262" r:id="rId9"/>
    <p:sldId id="264" r:id="rId10"/>
    <p:sldId id="25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B2AC6DB-0633-43BD-B435-822A785B1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167" y="2590984"/>
            <a:ext cx="7369642" cy="3608480"/>
          </a:xfrm>
        </p:spPr>
        <p:txBody>
          <a:bodyPr>
            <a:normAutofit/>
          </a:bodyPr>
          <a:lstStyle/>
          <a:p>
            <a:pPr algn="l"/>
            <a:r>
              <a:rPr lang="en-US" sz="6200" b="1" dirty="0">
                <a:solidFill>
                  <a:schemeClr val="bg1"/>
                </a:solidFill>
              </a:rPr>
              <a:t>Analysis of multispectral and multitemporal Landsat data</a:t>
            </a:r>
            <a:endParaRPr lang="nb-NO" sz="6200" dirty="0">
              <a:solidFill>
                <a:schemeClr val="bg1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6FD2027-DEA7-44AB-BFA0-C2E3DCB32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168" y="1079212"/>
            <a:ext cx="6437630" cy="1335503"/>
          </a:xfrm>
        </p:spPr>
        <p:txBody>
          <a:bodyPr>
            <a:normAutofit/>
          </a:bodyPr>
          <a:lstStyle/>
          <a:p>
            <a:pPr algn="l"/>
            <a:r>
              <a:rPr lang="nb-NO" sz="2800" dirty="0">
                <a:solidFill>
                  <a:schemeClr val="bg1"/>
                </a:solidFill>
              </a:rPr>
              <a:t>GEO4515</a:t>
            </a:r>
          </a:p>
        </p:txBody>
      </p:sp>
      <p:sp>
        <p:nvSpPr>
          <p:cNvPr id="11" name="Undertittel 2">
            <a:extLst>
              <a:ext uri="{FF2B5EF4-FFF2-40B4-BE49-F238E27FC236}">
                <a16:creationId xmlns:a16="http://schemas.microsoft.com/office/drawing/2014/main" id="{854A039F-50CF-4653-BC8B-E121C5DAC64C}"/>
              </a:ext>
            </a:extLst>
          </p:cNvPr>
          <p:cNvSpPr txBox="1">
            <a:spLocks/>
          </p:cNvSpPr>
          <p:nvPr/>
        </p:nvSpPr>
        <p:spPr>
          <a:xfrm>
            <a:off x="2265668" y="5349743"/>
            <a:ext cx="6437630" cy="133550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600" dirty="0">
                <a:solidFill>
                  <a:schemeClr val="bg1"/>
                </a:solidFill>
              </a:rPr>
              <a:t>Anna Eliassen og Kristina Othelia Olsen</a:t>
            </a:r>
          </a:p>
        </p:txBody>
      </p:sp>
    </p:spTree>
    <p:extLst>
      <p:ext uri="{BB962C8B-B14F-4D97-AF65-F5344CB8AC3E}">
        <p14:creationId xmlns:p14="http://schemas.microsoft.com/office/powerpoint/2010/main" val="123033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FD867CF-6796-45AC-AC99-31445AB5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Supervised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classification</a:t>
            </a:r>
            <a:endParaRPr lang="nb-NO" sz="4400" b="1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D34E34-9293-45C1-BD2E-8D2AFA057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nb-NO" sz="1600" dirty="0">
                <a:solidFill>
                  <a:srgbClr val="1F2D29"/>
                </a:solidFill>
              </a:rPr>
              <a:t>Machine Learning: Random Forest</a:t>
            </a:r>
          </a:p>
          <a:p>
            <a:r>
              <a:rPr lang="nb-NO" sz="1600" dirty="0">
                <a:solidFill>
                  <a:srgbClr val="1F2D29"/>
                </a:solidFill>
              </a:rPr>
              <a:t>Training </a:t>
            </a:r>
            <a:r>
              <a:rPr lang="nb-NO" sz="1600" dirty="0" err="1">
                <a:solidFill>
                  <a:srgbClr val="1F2D29"/>
                </a:solidFill>
              </a:rPr>
              <a:t>dataset</a:t>
            </a:r>
            <a:endParaRPr lang="nb-NO" sz="1600" dirty="0">
              <a:solidFill>
                <a:srgbClr val="1F2D29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C2552CB-C579-45F7-9DAA-2561AF82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25" y="3065004"/>
            <a:ext cx="6066922" cy="34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1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3829B3-3181-4AE2-91D7-215CEBF2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Supervised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classification</a:t>
            </a:r>
            <a:endParaRPr lang="nb-NO" sz="4400" dirty="0">
              <a:solidFill>
                <a:srgbClr val="1F2D29"/>
              </a:solidFill>
            </a:endParaRPr>
          </a:p>
        </p:txBody>
      </p:sp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AF92E0FB-AE6B-427E-B915-A649A183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44" y="1728129"/>
            <a:ext cx="6122886" cy="47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E9D745E5-6A7E-46C9-A508-1C12FE51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31259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>
                <a:solidFill>
                  <a:srgbClr val="1F2D29"/>
                </a:solidFill>
              </a:rPr>
              <a:t>Python kode</a:t>
            </a:r>
          </a:p>
        </p:txBody>
      </p:sp>
      <p:pic>
        <p:nvPicPr>
          <p:cNvPr id="5" name="Plassholder for innhold 4" descr="Et bilde som inneholder tekst&#10;&#10;Automatisk generert beskrivelse">
            <a:extLst>
              <a:ext uri="{FF2B5EF4-FFF2-40B4-BE49-F238E27FC236}">
                <a16:creationId xmlns:a16="http://schemas.microsoft.com/office/drawing/2014/main" id="{0E5AA45F-8E95-4C74-99A7-30BBE25FD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2242" y="2573221"/>
            <a:ext cx="8927516" cy="2718911"/>
          </a:xfrm>
        </p:spPr>
      </p:pic>
    </p:spTree>
    <p:extLst>
      <p:ext uri="{BB962C8B-B14F-4D97-AF65-F5344CB8AC3E}">
        <p14:creationId xmlns:p14="http://schemas.microsoft.com/office/powerpoint/2010/main" val="3146756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9872CD4-6CBF-41A1-876D-84CC6AAE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Spectral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signatures</a:t>
            </a:r>
            <a:endParaRPr lang="nb-NO" sz="4400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B94F3B-BFCB-4D24-903B-7D497D85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390" y="2161961"/>
            <a:ext cx="3482696" cy="3443107"/>
          </a:xfrm>
        </p:spPr>
        <p:txBody>
          <a:bodyPr anchor="t">
            <a:normAutofit/>
          </a:bodyPr>
          <a:lstStyle/>
          <a:p>
            <a:r>
              <a:rPr lang="nb-NO" sz="1800" dirty="0">
                <a:solidFill>
                  <a:srgbClr val="1F2D29"/>
                </a:solidFill>
              </a:rPr>
              <a:t>True </a:t>
            </a:r>
            <a:r>
              <a:rPr lang="nb-NO" sz="1800" dirty="0" err="1">
                <a:solidFill>
                  <a:srgbClr val="1F2D29"/>
                </a:solidFill>
              </a:rPr>
              <a:t>color</a:t>
            </a:r>
            <a:r>
              <a:rPr lang="nb-NO" sz="1800" dirty="0">
                <a:solidFill>
                  <a:srgbClr val="1F2D29"/>
                </a:solidFill>
              </a:rPr>
              <a:t> – June 1993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FD761F62-B065-4CB7-8659-F6945791DF58}"/>
              </a:ext>
            </a:extLst>
          </p:cNvPr>
          <p:cNvSpPr txBox="1">
            <a:spLocks/>
          </p:cNvSpPr>
          <p:nvPr/>
        </p:nvSpPr>
        <p:spPr>
          <a:xfrm>
            <a:off x="7701905" y="2161962"/>
            <a:ext cx="2855347" cy="3443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dirty="0">
                <a:solidFill>
                  <a:srgbClr val="1F2D29"/>
                </a:solidFill>
              </a:rPr>
              <a:t>True </a:t>
            </a:r>
            <a:r>
              <a:rPr lang="nb-NO" sz="1800" dirty="0" err="1">
                <a:solidFill>
                  <a:srgbClr val="1F2D29"/>
                </a:solidFill>
              </a:rPr>
              <a:t>color</a:t>
            </a:r>
            <a:r>
              <a:rPr lang="nb-NO" sz="1800" dirty="0">
                <a:solidFill>
                  <a:srgbClr val="1F2D29"/>
                </a:solidFill>
              </a:rPr>
              <a:t> – May 2000</a:t>
            </a:r>
          </a:p>
        </p:txBody>
      </p:sp>
      <p:pic>
        <p:nvPicPr>
          <p:cNvPr id="7" name="Bilde 6" descr="Et bilde som inneholder tre, mann, fugl, stående&#10;&#10;Automatisk generert beskrivelse">
            <a:extLst>
              <a:ext uri="{FF2B5EF4-FFF2-40B4-BE49-F238E27FC236}">
                <a16:creationId xmlns:a16="http://schemas.microsoft.com/office/drawing/2014/main" id="{71A154A3-A9AA-4F6B-83D9-14AA31D1F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6" t="9028" r="17447" b="10833"/>
          <a:stretch/>
        </p:blipFill>
        <p:spPr>
          <a:xfrm>
            <a:off x="2522330" y="2569439"/>
            <a:ext cx="4008637" cy="4160063"/>
          </a:xfrm>
          <a:prstGeom prst="rect">
            <a:avLst/>
          </a:prstGeom>
        </p:spPr>
      </p:pic>
      <p:pic>
        <p:nvPicPr>
          <p:cNvPr id="13" name="Bilde 12" descr="Et bilde som inneholder mann, tre, stående&#10;&#10;Automatisk generert beskrivelse">
            <a:extLst>
              <a:ext uri="{FF2B5EF4-FFF2-40B4-BE49-F238E27FC236}">
                <a16:creationId xmlns:a16="http://schemas.microsoft.com/office/drawing/2014/main" id="{7D8495D3-C6D0-4541-B615-6B7C91CE8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8" t="8750" r="17447" b="10972"/>
          <a:stretch/>
        </p:blipFill>
        <p:spPr>
          <a:xfrm>
            <a:off x="7128844" y="2562224"/>
            <a:ext cx="4001468" cy="41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7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3ED8756-B366-41DC-96F6-DAC3FC92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Spectral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signatures</a:t>
            </a:r>
            <a:endParaRPr lang="nb-NO" sz="4400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3ACCDD-6E81-4648-9804-7DEF5024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233" y="2187736"/>
            <a:ext cx="3154892" cy="3443107"/>
          </a:xfrm>
        </p:spPr>
        <p:txBody>
          <a:bodyPr anchor="t">
            <a:normAutofit/>
          </a:bodyPr>
          <a:lstStyle/>
          <a:p>
            <a:r>
              <a:rPr lang="nb-NO" sz="1800" dirty="0">
                <a:solidFill>
                  <a:srgbClr val="1F2D29"/>
                </a:solidFill>
              </a:rPr>
              <a:t>False </a:t>
            </a:r>
            <a:r>
              <a:rPr lang="nb-NO" sz="1800" dirty="0" err="1">
                <a:solidFill>
                  <a:srgbClr val="1F2D29"/>
                </a:solidFill>
              </a:rPr>
              <a:t>color</a:t>
            </a:r>
            <a:r>
              <a:rPr lang="nb-NO" sz="1800" dirty="0">
                <a:solidFill>
                  <a:srgbClr val="1F2D29"/>
                </a:solidFill>
              </a:rPr>
              <a:t> – June 1993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37588BAF-22E0-405A-BB1E-E0465A65EA59}"/>
              </a:ext>
            </a:extLst>
          </p:cNvPr>
          <p:cNvSpPr txBox="1">
            <a:spLocks/>
          </p:cNvSpPr>
          <p:nvPr/>
        </p:nvSpPr>
        <p:spPr>
          <a:xfrm>
            <a:off x="7640485" y="2187736"/>
            <a:ext cx="3154892" cy="3443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dirty="0">
                <a:solidFill>
                  <a:srgbClr val="1F2D29"/>
                </a:solidFill>
              </a:rPr>
              <a:t>False </a:t>
            </a:r>
            <a:r>
              <a:rPr lang="nb-NO" sz="1800" dirty="0" err="1">
                <a:solidFill>
                  <a:srgbClr val="1F2D29"/>
                </a:solidFill>
              </a:rPr>
              <a:t>color</a:t>
            </a:r>
            <a:r>
              <a:rPr lang="nb-NO" sz="1800" dirty="0">
                <a:solidFill>
                  <a:srgbClr val="1F2D29"/>
                </a:solidFill>
              </a:rPr>
              <a:t> – May 2000</a:t>
            </a:r>
          </a:p>
        </p:txBody>
      </p:sp>
      <p:pic>
        <p:nvPicPr>
          <p:cNvPr id="5" name="Bilde 4" descr="Et bilde som inneholder murstein, kake&#10;&#10;Automatisk generert beskrivelse">
            <a:extLst>
              <a:ext uri="{FF2B5EF4-FFF2-40B4-BE49-F238E27FC236}">
                <a16:creationId xmlns:a16="http://schemas.microsoft.com/office/drawing/2014/main" id="{51107B59-CC41-46B0-94E1-89B7EDDCC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8" t="8611" r="17560" b="10972"/>
          <a:stretch/>
        </p:blipFill>
        <p:spPr>
          <a:xfrm>
            <a:off x="2598921" y="2576568"/>
            <a:ext cx="3994235" cy="4174494"/>
          </a:xfrm>
          <a:prstGeom prst="rect">
            <a:avLst/>
          </a:prstGeom>
        </p:spPr>
      </p:pic>
      <p:pic>
        <p:nvPicPr>
          <p:cNvPr id="7" name="Bilde 6" descr="Et bilde som inneholder kart&#10;&#10;Automatisk generert beskrivelse">
            <a:extLst>
              <a:ext uri="{FF2B5EF4-FFF2-40B4-BE49-F238E27FC236}">
                <a16:creationId xmlns:a16="http://schemas.microsoft.com/office/drawing/2014/main" id="{436EC8E7-8B4C-406E-B179-41C8D7AF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8" t="8749" r="17434" b="10834"/>
          <a:stretch/>
        </p:blipFill>
        <p:spPr>
          <a:xfrm>
            <a:off x="7216781" y="2576568"/>
            <a:ext cx="4002300" cy="41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74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5FF89F7-E56C-45F5-868D-71F9C357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Spectral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signatures</a:t>
            </a:r>
            <a:endParaRPr lang="nb-NO" sz="4400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BBD231-4CAE-41B2-8AA4-00852159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2392892" cy="3443107"/>
          </a:xfrm>
        </p:spPr>
        <p:txBody>
          <a:bodyPr anchor="t">
            <a:normAutofit/>
          </a:bodyPr>
          <a:lstStyle/>
          <a:p>
            <a:r>
              <a:rPr lang="nb-NO" sz="1800" dirty="0">
                <a:solidFill>
                  <a:srgbClr val="1F2D29"/>
                </a:solidFill>
              </a:rPr>
              <a:t>Vann</a:t>
            </a:r>
          </a:p>
          <a:p>
            <a:r>
              <a:rPr lang="nb-NO" sz="1800" dirty="0">
                <a:solidFill>
                  <a:srgbClr val="1F2D29"/>
                </a:solidFill>
              </a:rPr>
              <a:t>Skog/landbruk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BC4D1C7-F882-49BF-B16B-2AEF6339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" t="7076" r="4589" b="3229"/>
          <a:stretch/>
        </p:blipFill>
        <p:spPr>
          <a:xfrm>
            <a:off x="6162675" y="2330611"/>
            <a:ext cx="5248275" cy="39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9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42B52A0-0036-46CC-9C2E-3A124435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524013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Normalized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difference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vegetation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index</a:t>
            </a:r>
            <a:endParaRPr lang="nb-NO" sz="4400" dirty="0">
              <a:solidFill>
                <a:srgbClr val="1F2D29"/>
              </a:solidFill>
            </a:endParaRPr>
          </a:p>
        </p:txBody>
      </p:sp>
      <p:pic>
        <p:nvPicPr>
          <p:cNvPr id="5" name="Plassholder for innhold 4" descr="Et bilde som inneholder tekst&#10;&#10;Automatisk generert beskrivelse">
            <a:extLst>
              <a:ext uri="{FF2B5EF4-FFF2-40B4-BE49-F238E27FC236}">
                <a16:creationId xmlns:a16="http://schemas.microsoft.com/office/drawing/2014/main" id="{EB37DC87-E14B-421C-A30C-379F8B124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767" y="2356089"/>
            <a:ext cx="7788466" cy="3361991"/>
          </a:xfrm>
        </p:spPr>
      </p:pic>
    </p:spTree>
    <p:extLst>
      <p:ext uri="{BB962C8B-B14F-4D97-AF65-F5344CB8AC3E}">
        <p14:creationId xmlns:p14="http://schemas.microsoft.com/office/powerpoint/2010/main" val="59962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FA806D2-B53E-4CB3-973B-8503718B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512257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Normalized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difference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vegetation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index</a:t>
            </a:r>
            <a:endParaRPr lang="nb-NO" sz="4400" b="1" dirty="0">
              <a:solidFill>
                <a:srgbClr val="1F2D29"/>
              </a:solidFill>
            </a:endParaRPr>
          </a:p>
        </p:txBody>
      </p:sp>
      <p:pic>
        <p:nvPicPr>
          <p:cNvPr id="11" name="Bilde 10" descr="Et bilde som inneholder kart&#10;&#10;Automatisk generert beskrivelse">
            <a:extLst>
              <a:ext uri="{FF2B5EF4-FFF2-40B4-BE49-F238E27FC236}">
                <a16:creationId xmlns:a16="http://schemas.microsoft.com/office/drawing/2014/main" id="{ACBD3B26-3CF4-4CCF-9DB7-5C0D8D9D3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58" t="7469" r="24562" b="8750"/>
          <a:stretch/>
        </p:blipFill>
        <p:spPr>
          <a:xfrm>
            <a:off x="6720595" y="1820320"/>
            <a:ext cx="3836657" cy="4862074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7CA95B09-C4ED-4C8F-AA09-8F7B27CA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"/>
          <a:stretch/>
        </p:blipFill>
        <p:spPr>
          <a:xfrm>
            <a:off x="1770108" y="1829643"/>
            <a:ext cx="4703202" cy="48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12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8A79177-200A-463B-A588-68388E86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Change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detection</a:t>
            </a:r>
            <a:endParaRPr lang="nb-NO" sz="4400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DBFF111-1C3B-4646-839B-B24E2E69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3421592" cy="344310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srgbClr val="1F2D29"/>
                </a:solidFill>
              </a:rPr>
              <a:t>NDI </a:t>
            </a:r>
            <a:r>
              <a:rPr lang="nb-NO" sz="1600" dirty="0" err="1">
                <a:solidFill>
                  <a:srgbClr val="1F2D29"/>
                </a:solidFill>
              </a:rPr>
              <a:t>of</a:t>
            </a:r>
            <a:r>
              <a:rPr lang="nb-NO" sz="1600" dirty="0">
                <a:solidFill>
                  <a:srgbClr val="1F2D29"/>
                </a:solidFill>
              </a:rPr>
              <a:t> NDVI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1600" dirty="0">
              <a:solidFill>
                <a:srgbClr val="1F2D2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srgbClr val="1F2D29"/>
                </a:solidFill>
              </a:rPr>
              <a:t>Mer vegetasjon i 1993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1600" dirty="0">
              <a:solidFill>
                <a:srgbClr val="1F2D2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1600" dirty="0">
              <a:solidFill>
                <a:srgbClr val="1F2D29"/>
              </a:solidFill>
            </a:endParaRPr>
          </a:p>
          <a:p>
            <a:endParaRPr lang="nb-NO" sz="1600" dirty="0">
              <a:solidFill>
                <a:srgbClr val="1F2D29"/>
              </a:solidFill>
            </a:endParaRPr>
          </a:p>
        </p:txBody>
      </p:sp>
      <p:pic>
        <p:nvPicPr>
          <p:cNvPr id="5" name="Bilde 4" descr="Et bilde som inneholder kart&#10;&#10;Automatisk generert beskrivelse">
            <a:extLst>
              <a:ext uri="{FF2B5EF4-FFF2-40B4-BE49-F238E27FC236}">
                <a16:creationId xmlns:a16="http://schemas.microsoft.com/office/drawing/2014/main" id="{51552E6C-2B69-42C2-A388-7385ECF87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1" t="8611" r="16490" b="8611"/>
          <a:stretch/>
        </p:blipFill>
        <p:spPr>
          <a:xfrm>
            <a:off x="5724525" y="1657951"/>
            <a:ext cx="5476739" cy="502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596E00F-8EB3-4B59-B032-A7FF64BD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21" y="34988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nb-NO" sz="4400" b="1" dirty="0" err="1">
                <a:solidFill>
                  <a:srgbClr val="1F2D29"/>
                </a:solidFill>
              </a:rPr>
              <a:t>Change</a:t>
            </a:r>
            <a:r>
              <a:rPr lang="nb-NO" sz="4400" b="1" dirty="0">
                <a:solidFill>
                  <a:srgbClr val="1F2D29"/>
                </a:solidFill>
              </a:rPr>
              <a:t> </a:t>
            </a:r>
            <a:r>
              <a:rPr lang="nb-NO" sz="4400" b="1" dirty="0" err="1">
                <a:solidFill>
                  <a:srgbClr val="1F2D29"/>
                </a:solidFill>
              </a:rPr>
              <a:t>detection</a:t>
            </a:r>
            <a:endParaRPr lang="nb-NO" sz="4400" dirty="0">
              <a:solidFill>
                <a:srgbClr val="1F2D2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872AC2C-850B-4670-BC8D-77F77E82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1800" dirty="0" err="1">
                <a:solidFill>
                  <a:srgbClr val="1F2D29"/>
                </a:solidFill>
              </a:rPr>
              <a:t>Difference</a:t>
            </a:r>
            <a:endParaRPr lang="nb-NO" sz="1800" dirty="0">
              <a:solidFill>
                <a:srgbClr val="1F2D29"/>
              </a:solidFill>
            </a:endParaRPr>
          </a:p>
          <a:p>
            <a:pPr marL="0" indent="0">
              <a:buNone/>
            </a:pPr>
            <a:r>
              <a:rPr lang="nb-NO" sz="1600" dirty="0"/>
              <a:t>DIFFERENCE = (2000-1993)</a:t>
            </a:r>
          </a:p>
          <a:p>
            <a:pPr marL="0" indent="0">
              <a:buNone/>
            </a:pPr>
            <a:endParaRPr lang="nb-NO" sz="1600" dirty="0">
              <a:solidFill>
                <a:srgbClr val="1F2D29"/>
              </a:solidFill>
            </a:endParaRPr>
          </a:p>
          <a:p>
            <a:r>
              <a:rPr lang="nb-NO" sz="1600" dirty="0">
                <a:solidFill>
                  <a:srgbClr val="1F2D29"/>
                </a:solidFill>
              </a:rPr>
              <a:t>Mer refleksjon (blå) i 2000 på flater</a:t>
            </a:r>
          </a:p>
          <a:p>
            <a:endParaRPr lang="nb-NO" sz="1600" dirty="0">
              <a:solidFill>
                <a:srgbClr val="1F2D29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57AE811-E471-4F48-94C1-C9A39DFF3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9" t="8750" r="16302" b="11276"/>
          <a:stretch/>
        </p:blipFill>
        <p:spPr>
          <a:xfrm>
            <a:off x="6629400" y="1754143"/>
            <a:ext cx="5114925" cy="46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91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Analysis of multispectral and multitemporal Landsat data</vt:lpstr>
      <vt:lpstr>Python kode</vt:lpstr>
      <vt:lpstr>Spectral signatures</vt:lpstr>
      <vt:lpstr>Spectral signatures</vt:lpstr>
      <vt:lpstr>Spectral signatures</vt:lpstr>
      <vt:lpstr>Normalized difference vegetation index</vt:lpstr>
      <vt:lpstr>Normalized difference vegetation index</vt:lpstr>
      <vt:lpstr>Change detection</vt:lpstr>
      <vt:lpstr>Change detection</vt:lpstr>
      <vt:lpstr>Supervised classification</vt:lpstr>
      <vt:lpstr>Supervised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multispectral and multitemporal Landsat data</dc:title>
  <dc:creator>Kristina Othelia L. Olsen</dc:creator>
  <cp:lastModifiedBy>Kristina Othelia L. Olsen</cp:lastModifiedBy>
  <cp:revision>3</cp:revision>
  <dcterms:created xsi:type="dcterms:W3CDTF">2020-10-13T07:47:06Z</dcterms:created>
  <dcterms:modified xsi:type="dcterms:W3CDTF">2020-10-13T08:01:47Z</dcterms:modified>
</cp:coreProperties>
</file>